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75" r:id="rId7"/>
    <p:sldId id="264" r:id="rId8"/>
    <p:sldId id="272" r:id="rId9"/>
    <p:sldId id="274" r:id="rId10"/>
    <p:sldId id="270" r:id="rId11"/>
    <p:sldId id="279" r:id="rId12"/>
    <p:sldId id="271" r:id="rId13"/>
    <p:sldId id="276" r:id="rId14"/>
    <p:sldId id="277" r:id="rId15"/>
    <p:sldId id="278" r:id="rId16"/>
    <p:sldId id="280" r:id="rId17"/>
    <p:sldId id="259" r:id="rId18"/>
    <p:sldId id="260" r:id="rId19"/>
    <p:sldId id="265" r:id="rId20"/>
    <p:sldId id="288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66" r:id="rId32"/>
    <p:sldId id="293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7F8B-D7FB-4C33-9CAD-AF62A94C1CF4}" type="datetimeFigureOut">
              <a:rPr lang="sr-Latn-CS" smtClean="0"/>
              <a:pPr/>
              <a:t>3.6.2013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Laminatni kompozitni materijali 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Primena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r>
              <a:rPr lang="sr-Latn-CS" dirty="0" smtClean="0"/>
              <a:t>Avio – industrija</a:t>
            </a:r>
          </a:p>
          <a:p>
            <a:r>
              <a:rPr lang="sr-Latn-CS" dirty="0" smtClean="0"/>
              <a:t>Namenska industrija</a:t>
            </a:r>
          </a:p>
          <a:p>
            <a:r>
              <a:rPr lang="sr-Latn-CS" dirty="0" smtClean="0"/>
              <a:t>Drvna industrija</a:t>
            </a:r>
          </a:p>
          <a:p>
            <a:r>
              <a:rPr lang="sr-Latn-CS" dirty="0" smtClean="0"/>
              <a:t>Sportska oprema</a:t>
            </a:r>
          </a:p>
          <a:p>
            <a:r>
              <a:rPr lang="sr-Latn-CS" dirty="0" smtClean="0"/>
              <a:t>Tehnologija pakovanja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Avio - industrija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 smtClean="0"/>
              <a:t>Sendvič strukture tipa saća</a:t>
            </a:r>
          </a:p>
          <a:p>
            <a:r>
              <a:rPr lang="sr-Latn-CS" sz="2400" dirty="0" smtClean="0"/>
              <a:t>Delovi strukture aviona i raketa: horizontalne i vertikalne repne površine, kanardi,... (delovi gde se ne nalazi gorivo)</a:t>
            </a:r>
          </a:p>
          <a:p>
            <a:r>
              <a:rPr lang="sr-Latn-CS" sz="2400" dirty="0" smtClean="0"/>
              <a:t>Lopatice rotora helikoptera (otporne na udar - municiju)</a:t>
            </a:r>
            <a:endParaRPr lang="sr-Latn-CS" sz="2400" dirty="0"/>
          </a:p>
        </p:txBody>
      </p:sp>
      <p:pic>
        <p:nvPicPr>
          <p:cNvPr id="1026" name="Picture 2" descr="G:\oruzje\slike\Lockheed Martin F-35B_rollout-1_opt600x480_air-att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7691"/>
            <a:ext cx="3886200" cy="311030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250" t="19000" r="17500" b="33000"/>
          <a:stretch>
            <a:fillRect/>
          </a:stretch>
        </p:blipFill>
        <p:spPr bwMode="auto">
          <a:xfrm>
            <a:off x="3590926" y="4343400"/>
            <a:ext cx="55530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1447800" y="4876800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Right Arrow 6"/>
          <p:cNvSpPr/>
          <p:nvPr/>
        </p:nvSpPr>
        <p:spPr>
          <a:xfrm rot="7202862">
            <a:off x="3027738" y="4912148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Right Arrow 7"/>
          <p:cNvSpPr/>
          <p:nvPr/>
        </p:nvSpPr>
        <p:spPr>
          <a:xfrm>
            <a:off x="5638800" y="4648200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19235518">
            <a:off x="3989851" y="6026251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8273821">
            <a:off x="3989852" y="4787970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Right Arrow 10"/>
          <p:cNvSpPr/>
          <p:nvPr/>
        </p:nvSpPr>
        <p:spPr>
          <a:xfrm rot="8273821">
            <a:off x="8253123" y="5880029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Namenska industrija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/>
              <a:t>Dvo- i troslojni čelici za balističku zaštitu.</a:t>
            </a:r>
          </a:p>
          <a:p>
            <a:r>
              <a:rPr lang="sr-Latn-CS" sz="2800" dirty="0" smtClean="0"/>
              <a:t>Dvoslojni čelici tvrdoće: 600 HB spoljašnja i 430 HB unutrašnja ploča.</a:t>
            </a:r>
          </a:p>
          <a:p>
            <a:r>
              <a:rPr lang="sr-Latn-CS" sz="2800" dirty="0" smtClean="0"/>
              <a:t>Troslojni čelici: 430 HB </a:t>
            </a:r>
            <a:r>
              <a:rPr lang="sr-Latn-CS" sz="2800" dirty="0" smtClean="0"/>
              <a:t>spoljašnja, </a:t>
            </a:r>
            <a:r>
              <a:rPr lang="sr-Latn-CS" sz="2800" dirty="0" smtClean="0"/>
              <a:t>600 HB srednja </a:t>
            </a:r>
            <a:r>
              <a:rPr lang="sr-Latn-CS" sz="2800" dirty="0" smtClean="0"/>
              <a:t>i 340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smtClean="0"/>
              <a:t>430)</a:t>
            </a:r>
            <a:r>
              <a:rPr lang="sr-Latn-CS" sz="2800" dirty="0" smtClean="0"/>
              <a:t> HB unutrašnja ploča</a:t>
            </a:r>
            <a:r>
              <a:rPr lang="sr-Latn-CS" sz="2800" dirty="0" smtClean="0"/>
              <a:t>.</a:t>
            </a:r>
            <a:endParaRPr lang="sr-Latn-C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4375" t="68000" r="35000" b="12000"/>
          <a:stretch>
            <a:fillRect/>
          </a:stretch>
        </p:blipFill>
        <p:spPr bwMode="auto">
          <a:xfrm>
            <a:off x="0" y="4953000"/>
            <a:ext cx="466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oruzje\slike\slike\Stari kompjuter\Leklerk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707" y="4038600"/>
            <a:ext cx="4534293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Drvna industrija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r>
              <a:rPr lang="sr-Latn-CS" dirty="0" smtClean="0"/>
              <a:t>Primena kod šperploče – međusobno zalepljeni pločasti elementi sa različito usmerenim drvenim vlaknima za nosivost u različitim pravcima.</a:t>
            </a:r>
            <a:endParaRPr lang="sr-Latn-C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895600"/>
            <a:ext cx="4953000" cy="37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Sportska oprema, </a:t>
            </a:r>
            <a:br>
              <a:rPr lang="sr-Latn-CS" b="1" dirty="0" smtClean="0"/>
            </a:br>
            <a:r>
              <a:rPr lang="sr-Latn-CS" b="1" dirty="0" smtClean="0"/>
              <a:t>lov</a:t>
            </a:r>
            <a:endParaRPr lang="sr-Latn-C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75"/>
            <a:ext cx="685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010400" y="4549676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Kompozitni luk – krajevi izrađeni od laminata: drvo spolja, unutra polimer ojačan staklenim i/ili ugljeničnim vlaknima</a:t>
            </a:r>
            <a:endParaRPr lang="sr-Latn-C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0600" y="228600"/>
            <a:ext cx="8153400" cy="4380131"/>
            <a:chOff x="990600" y="228600"/>
            <a:chExt cx="8153400" cy="4380131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/>
            <a:srcRect l="7960" b="4988"/>
            <a:stretch>
              <a:fillRect/>
            </a:stretch>
          </p:blipFill>
          <p:spPr bwMode="auto">
            <a:xfrm>
              <a:off x="4495800" y="228600"/>
              <a:ext cx="35242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029200" y="39624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Malofrikcioni sloj od poliuretana (PU)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6700" y="1905000"/>
              <a:ext cx="1257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ABS, fenolna smola – estetika, otpornost na habanje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381000"/>
              <a:ext cx="160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Drvo, aluminijumsko saće ili penasti materijal – otpornost na udar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21336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Elementi za ukrućenje od poliestera ojačanog staklenim, ugljeničnim i aramidnim vlaknima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33528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Nerđajući čelik ili legura aluminijuma – otpornost na habanje</a:t>
              </a:r>
              <a:endParaRPr lang="sr-Latn-CS" b="1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Tehnologija pakovanja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Tipičan primer je lepenka.</a:t>
            </a:r>
          </a:p>
          <a:p>
            <a:r>
              <a:rPr lang="sr-Latn-CS" sz="2800" dirty="0" smtClean="0"/>
              <a:t>Sastoji se od tri kartona: dva kartona spojena talasastim kartonom između njih.</a:t>
            </a:r>
          </a:p>
          <a:p>
            <a:r>
              <a:rPr lang="sr-Latn-CS" sz="2800" dirty="0" smtClean="0"/>
              <a:t>Cilj je dobijanje relativno laganog i jeftinog materijala dovoljne krutosti.</a:t>
            </a:r>
            <a:endParaRPr lang="sr-Latn-C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964495"/>
            <a:ext cx="6324600" cy="289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000" b="1" dirty="0" smtClean="0">
                <a:solidFill>
                  <a:schemeClr val="tx2"/>
                </a:solidFill>
              </a:rPr>
              <a:t>Pitanja iz laminatnih kompozitnih materijala</a:t>
            </a:r>
            <a:endParaRPr lang="sr-Latn-C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1. Koje se osobine dobijaju primenom laminatnih kompozitnih materijala?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2. Vrste laminata?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3. Izvlačenje laminata?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4. Valjanje i zavarivanje laminata?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5. Lepljenje laminata?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6. Laminati u avio – industriji?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7. Laminati u namenskoj, građevinskoj industriji i tehnologiji pakovanja?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8. Laminati u sportskoj opremi?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Kombinovani kompozitni materijali 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 smtClean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Disperziono ojačani</a:t>
            </a:r>
            <a:r>
              <a:rPr lang="sr-Latn-C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</a:t>
            </a:r>
            <a:r>
              <a:rPr lang="sr-Latn-CS" sz="2400" b="1" dirty="0" smtClean="0">
                <a:latin typeface="+mn-lt"/>
              </a:rPr>
              <a:t>nitima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6705600" y="2362200"/>
            <a:ext cx="2362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55000" lnSpcReduction="20000"/>
          </a:bodyPr>
          <a:lstStyle/>
          <a:p>
            <a:r>
              <a:rPr lang="sr-Latn-CS" sz="4400" b="1" dirty="0" smtClean="0"/>
              <a:t>Do danas je realizovana kombinacija disperzno ojačane osnove i niti.</a:t>
            </a:r>
          </a:p>
          <a:p>
            <a:r>
              <a:rPr lang="sr-Latn-CS" sz="4400" b="1" dirty="0" smtClean="0"/>
              <a:t>Ojačavanjem osnove ojačava se i kompozitni materijal:</a:t>
            </a:r>
          </a:p>
          <a:p>
            <a:pPr>
              <a:buNone/>
            </a:pPr>
            <a:endParaRPr lang="sr-Latn-CS" sz="4400" dirty="0" smtClean="0"/>
          </a:p>
          <a:p>
            <a:pPr>
              <a:buAutoNum type="arabicParenR"/>
            </a:pPr>
            <a:r>
              <a:rPr lang="sr-Latn-CS" sz="4200" b="1" dirty="0" smtClean="0"/>
              <a:t>Za l</a:t>
            </a:r>
            <a:r>
              <a:rPr lang="en-US" sz="4200" b="1" dirty="0" smtClean="0"/>
              <a:t>&gt;</a:t>
            </a:r>
            <a:r>
              <a:rPr lang="en-US" sz="4200" b="1" dirty="0" err="1" smtClean="0"/>
              <a:t>l</a:t>
            </a:r>
            <a:r>
              <a:rPr lang="en-US" sz="4200" b="1" baseline="-25000" dirty="0" err="1" smtClean="0"/>
              <a:t>krit</a:t>
            </a:r>
            <a:r>
              <a:rPr lang="en-US" sz="4200" b="1" baseline="-25000" dirty="0" smtClean="0"/>
              <a:t> </a:t>
            </a:r>
            <a:r>
              <a:rPr lang="en-US" sz="4200" b="1" dirty="0" smtClean="0"/>
              <a:t>: </a:t>
            </a:r>
            <a:r>
              <a:rPr lang="sr-Latn-CS" sz="4200" b="1" dirty="0" smtClean="0"/>
              <a:t> </a:t>
            </a:r>
            <a:r>
              <a:rPr lang="sr-Latn-CS" sz="4200" b="1" dirty="0" smtClean="0">
                <a:sym typeface="Symbol"/>
              </a:rPr>
              <a:t></a:t>
            </a:r>
            <a:r>
              <a:rPr lang="sr-Latn-CS" sz="4200" b="1" baseline="-25000" dirty="0" smtClean="0">
                <a:sym typeface="Symbol"/>
              </a:rPr>
              <a:t>k</a:t>
            </a:r>
            <a:r>
              <a:rPr lang="sr-Latn-CS" sz="4200" b="1" dirty="0" smtClean="0">
                <a:sym typeface="Symbol"/>
              </a:rPr>
              <a:t>=R</a:t>
            </a:r>
            <a:r>
              <a:rPr lang="sr-Latn-CS" sz="4200" b="1" baseline="-25000" dirty="0" smtClean="0">
                <a:sym typeface="Symbol"/>
              </a:rPr>
              <a:t>mv</a:t>
            </a:r>
            <a:r>
              <a:rPr lang="sr-Latn-CS" sz="4200" b="1" dirty="0" smtClean="0">
                <a:sym typeface="Symbol"/>
              </a:rPr>
              <a:t> f</a:t>
            </a:r>
            <a:r>
              <a:rPr lang="sr-Latn-CS" sz="4200" b="1" baseline="-25000" dirty="0" smtClean="0">
                <a:sym typeface="Symbol"/>
              </a:rPr>
              <a:t>v</a:t>
            </a:r>
            <a:r>
              <a:rPr lang="sr-Latn-CS" sz="4200" b="1" dirty="0" smtClean="0">
                <a:sym typeface="Symbol"/>
              </a:rPr>
              <a:t>(1-l</a:t>
            </a:r>
            <a:r>
              <a:rPr lang="sr-Latn-CS" sz="4200" b="1" baseline="-25000" dirty="0" smtClean="0">
                <a:sym typeface="Symbol"/>
              </a:rPr>
              <a:t>krit</a:t>
            </a:r>
            <a:r>
              <a:rPr lang="sr-Latn-CS" sz="4200" b="1" dirty="0" smtClean="0">
                <a:sym typeface="Symbol"/>
              </a:rPr>
              <a:t>/2l)+</a:t>
            </a:r>
            <a:r>
              <a:rPr lang="el-GR" sz="4200" b="1" dirty="0" smtClean="0">
                <a:sym typeface="Symbol"/>
              </a:rPr>
              <a:t>σ</a:t>
            </a:r>
            <a:r>
              <a:rPr lang="sr-Latn-CS" sz="4200" b="1" baseline="-25000" dirty="0" smtClean="0">
                <a:sym typeface="Symbol"/>
              </a:rPr>
              <a:t>o</a:t>
            </a:r>
            <a:r>
              <a:rPr lang="sr-Latn-CS" sz="4200" b="1" dirty="0" smtClean="0">
                <a:sym typeface="Symbol"/>
              </a:rPr>
              <a:t>’f</a:t>
            </a:r>
            <a:r>
              <a:rPr lang="sr-Latn-CS" sz="4200" b="1" baseline="-25000" dirty="0" smtClean="0">
                <a:sym typeface="Symbol"/>
              </a:rPr>
              <a:t>o</a:t>
            </a:r>
            <a:endParaRPr lang="sr-Latn-CS" sz="4200" b="1" dirty="0" smtClean="0"/>
          </a:p>
          <a:p>
            <a:pPr>
              <a:buAutoNum type="arabicParenR"/>
            </a:pPr>
            <a:endParaRPr lang="en-US" sz="4200" b="1" dirty="0" smtClean="0"/>
          </a:p>
          <a:p>
            <a:pPr>
              <a:buFontTx/>
              <a:buAutoNum type="arabicParenR"/>
            </a:pPr>
            <a:r>
              <a:rPr lang="sr-Latn-CS" sz="4200" b="1" dirty="0" smtClean="0"/>
              <a:t>Za l</a:t>
            </a:r>
            <a:r>
              <a:rPr lang="en-US" sz="4200" b="1" dirty="0" smtClean="0"/>
              <a:t>&lt;</a:t>
            </a:r>
            <a:r>
              <a:rPr lang="en-US" sz="4200" b="1" dirty="0" err="1" smtClean="0"/>
              <a:t>l</a:t>
            </a:r>
            <a:r>
              <a:rPr lang="en-US" sz="4200" b="1" baseline="-25000" dirty="0" err="1" smtClean="0"/>
              <a:t>krit</a:t>
            </a:r>
            <a:r>
              <a:rPr lang="en-US" sz="4200" b="1" baseline="-25000" dirty="0" smtClean="0"/>
              <a:t> </a:t>
            </a:r>
            <a:r>
              <a:rPr lang="en-US" sz="4200" b="1" dirty="0" smtClean="0"/>
              <a:t>:</a:t>
            </a:r>
            <a:r>
              <a:rPr lang="sr-Latn-CS" sz="4200" b="1" dirty="0" smtClean="0">
                <a:sym typeface="Symbol"/>
              </a:rPr>
              <a:t>  </a:t>
            </a:r>
            <a:r>
              <a:rPr lang="sr-Latn-CS" sz="4200" b="1" baseline="-25000" dirty="0" smtClean="0">
                <a:sym typeface="Symbol"/>
              </a:rPr>
              <a:t>k</a:t>
            </a:r>
            <a:r>
              <a:rPr lang="sr-Latn-CS" sz="4200" b="1" dirty="0" smtClean="0">
                <a:sym typeface="Symbol"/>
              </a:rPr>
              <a:t>=lf</a:t>
            </a:r>
            <a:r>
              <a:rPr lang="sr-Latn-CS" sz="4200" b="1" baseline="-25000" dirty="0" smtClean="0">
                <a:sym typeface="Symbol"/>
              </a:rPr>
              <a:t>v</a:t>
            </a:r>
            <a:r>
              <a:rPr lang="sr-Latn-CS" sz="4200" b="1" dirty="0" smtClean="0">
                <a:sym typeface="Symbol"/>
              </a:rPr>
              <a:t>/d+</a:t>
            </a:r>
            <a:r>
              <a:rPr lang="el-GR" sz="4200" b="1" dirty="0" smtClean="0">
                <a:sym typeface="Symbol"/>
              </a:rPr>
              <a:t>σ</a:t>
            </a:r>
            <a:r>
              <a:rPr lang="sr-Latn-CS" sz="4200" b="1" baseline="-25000" dirty="0" smtClean="0">
                <a:sym typeface="Symbol"/>
              </a:rPr>
              <a:t>o</a:t>
            </a:r>
            <a:r>
              <a:rPr lang="sr-Latn-CS" sz="4200" b="1" dirty="0" smtClean="0">
                <a:sym typeface="Symbol"/>
              </a:rPr>
              <a:t>’f</a:t>
            </a:r>
            <a:r>
              <a:rPr lang="sr-Latn-CS" sz="4200" b="1" baseline="-25000" dirty="0" smtClean="0">
                <a:sym typeface="Symbol"/>
              </a:rPr>
              <a:t>o</a:t>
            </a:r>
          </a:p>
          <a:p>
            <a:endParaRPr lang="sr-Latn-CS" sz="4200" b="1" baseline="-25000" dirty="0" smtClean="0">
              <a:sym typeface="Symbol"/>
            </a:endParaRPr>
          </a:p>
          <a:p>
            <a:pPr>
              <a:buNone/>
            </a:pPr>
            <a:r>
              <a:rPr lang="sr-Latn-CS" sz="4200" b="1" dirty="0" smtClean="0">
                <a:sym typeface="Symbol"/>
              </a:rPr>
              <a:t>Gde je: </a:t>
            </a:r>
            <a:r>
              <a:rPr lang="sr-Latn-CS" sz="4200" b="1" baseline="-25000" dirty="0" smtClean="0">
                <a:sym typeface="Symbol"/>
              </a:rPr>
              <a:t>k</a:t>
            </a:r>
            <a:r>
              <a:rPr lang="sr-Latn-CS" sz="4200" b="1" dirty="0" smtClean="0">
                <a:sym typeface="Symbol"/>
              </a:rPr>
              <a:t> – zatezna čvrstoća kompozitnog materijala</a:t>
            </a:r>
          </a:p>
          <a:p>
            <a:pPr>
              <a:buNone/>
            </a:pPr>
            <a:r>
              <a:rPr lang="sr-Latn-CS" sz="4200" b="1" dirty="0" smtClean="0">
                <a:sym typeface="Symbol"/>
              </a:rPr>
              <a:t>		R</a:t>
            </a:r>
            <a:r>
              <a:rPr lang="sr-Latn-CS" sz="4200" b="1" baseline="-25000" dirty="0" smtClean="0">
                <a:sym typeface="Symbol"/>
              </a:rPr>
              <a:t>mv </a:t>
            </a:r>
            <a:r>
              <a:rPr lang="sr-Latn-CS" sz="4200" b="1" dirty="0" smtClean="0">
                <a:sym typeface="Symbol"/>
              </a:rPr>
              <a:t>– zatezna čvrstoća vlakana</a:t>
            </a:r>
          </a:p>
          <a:p>
            <a:pPr>
              <a:buNone/>
            </a:pPr>
            <a:r>
              <a:rPr lang="sr-Latn-CS" sz="4200" b="1" dirty="0" smtClean="0">
                <a:sym typeface="Symbol"/>
              </a:rPr>
              <a:t>		f</a:t>
            </a:r>
            <a:r>
              <a:rPr lang="sr-Latn-CS" sz="4200" b="1" baseline="-25000" dirty="0" smtClean="0">
                <a:sym typeface="Symbol"/>
              </a:rPr>
              <a:t>v</a:t>
            </a:r>
            <a:r>
              <a:rPr lang="sr-Latn-CS" sz="4200" b="1" dirty="0" smtClean="0">
                <a:sym typeface="Symbol"/>
              </a:rPr>
              <a:t> – udeo vlakana</a:t>
            </a:r>
          </a:p>
          <a:p>
            <a:pPr>
              <a:buNone/>
            </a:pPr>
            <a:r>
              <a:rPr lang="sr-Latn-CS" sz="4200" b="1" dirty="0" smtClean="0">
                <a:sym typeface="Symbol"/>
              </a:rPr>
              <a:t>		l</a:t>
            </a:r>
            <a:r>
              <a:rPr lang="sr-Latn-CS" sz="4200" b="1" baseline="-25000" dirty="0" smtClean="0">
                <a:sym typeface="Symbol"/>
              </a:rPr>
              <a:t>krit</a:t>
            </a:r>
            <a:r>
              <a:rPr lang="sr-Latn-CS" sz="4200" b="1" dirty="0" smtClean="0">
                <a:sym typeface="Symbol"/>
              </a:rPr>
              <a:t> – kritična dužina vlakana</a:t>
            </a:r>
          </a:p>
          <a:p>
            <a:pPr>
              <a:buNone/>
            </a:pPr>
            <a:r>
              <a:rPr lang="sr-Latn-CS" sz="4200" b="1" dirty="0" smtClean="0">
                <a:sym typeface="Symbol"/>
              </a:rPr>
              <a:t>		l – dužina vlakana</a:t>
            </a:r>
          </a:p>
          <a:p>
            <a:pPr>
              <a:buNone/>
            </a:pPr>
            <a:r>
              <a:rPr lang="sr-Latn-CS" sz="4200" b="1" dirty="0" smtClean="0"/>
              <a:t>		</a:t>
            </a:r>
            <a:r>
              <a:rPr lang="el-GR" sz="4200" b="1" dirty="0" smtClean="0">
                <a:sym typeface="Symbol"/>
              </a:rPr>
              <a:t>σ</a:t>
            </a:r>
            <a:r>
              <a:rPr lang="sr-Latn-CS" sz="4200" b="1" baseline="-25000" dirty="0" smtClean="0">
                <a:sym typeface="Symbol"/>
              </a:rPr>
              <a:t>o</a:t>
            </a:r>
            <a:r>
              <a:rPr lang="sr-Latn-CS" sz="4200" b="1" dirty="0" smtClean="0">
                <a:sym typeface="Symbol"/>
              </a:rPr>
              <a:t>’ – napon u osnovi pri lomu kompozitnog materijala</a:t>
            </a:r>
          </a:p>
          <a:p>
            <a:pPr marL="1255713" indent="-395288">
              <a:buNone/>
            </a:pPr>
            <a:r>
              <a:rPr lang="sr-Latn-CS" sz="4200" b="1" dirty="0" smtClean="0">
                <a:sym typeface="Symbol"/>
              </a:rPr>
              <a:t>  - smicajni napon (athezija,napon veze) između osnove i vlakana</a:t>
            </a:r>
          </a:p>
          <a:p>
            <a:pPr>
              <a:buNone/>
            </a:pPr>
            <a:r>
              <a:rPr lang="sr-Latn-CS" sz="4200" b="1" dirty="0" smtClean="0">
                <a:sym typeface="Symbol"/>
              </a:rPr>
              <a:t>		d – prečnik vlakana</a:t>
            </a:r>
            <a:endParaRPr lang="sr-Latn-CS" sz="4200" dirty="0"/>
          </a:p>
        </p:txBody>
      </p:sp>
      <p:sp>
        <p:nvSpPr>
          <p:cNvPr id="4" name="Oval 3"/>
          <p:cNvSpPr/>
          <p:nvPr/>
        </p:nvSpPr>
        <p:spPr>
          <a:xfrm>
            <a:off x="4343400" y="17526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Oval 4"/>
          <p:cNvSpPr/>
          <p:nvPr/>
        </p:nvSpPr>
        <p:spPr>
          <a:xfrm>
            <a:off x="3200400" y="24384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 smtClean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Disperziono ojačani</a:t>
            </a:r>
            <a:r>
              <a:rPr lang="sr-Latn-C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</a:t>
            </a:r>
            <a:r>
              <a:rPr lang="sr-Latn-CS" sz="2400" b="1" dirty="0" smtClean="0">
                <a:latin typeface="+mn-lt"/>
              </a:rPr>
              <a:t>nitima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4495800" y="2362200"/>
            <a:ext cx="2362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/>
              <a:t>Dobijanje kombinovanih kompozitnih materijala</a:t>
            </a:r>
            <a:endParaRPr lang="sr-Latn-C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78362"/>
          </a:xfrm>
        </p:spPr>
        <p:txBody>
          <a:bodyPr/>
          <a:lstStyle/>
          <a:p>
            <a:pPr marL="514350" indent="-514350">
              <a:buFont typeface="Arial" charset="0"/>
              <a:buChar char="•"/>
            </a:pPr>
            <a:r>
              <a:rPr lang="sr-Latn-CS" b="1" dirty="0" smtClean="0"/>
              <a:t>Postupci dobijanja su analogni postupcima dobijanja kompozitnih materijala ojačanih nitima</a:t>
            </a:r>
          </a:p>
          <a:p>
            <a:pPr marL="514350" indent="-514350" eaLnBrk="1" hangingPunct="1">
              <a:buFont typeface="Arial" charset="0"/>
              <a:buChar char="•"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sr-Latn-CS" dirty="0" smtClean="0"/>
              <a:t>Livenjem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sr-Latn-CS" dirty="0" smtClean="0"/>
              <a:t>Metalurgijom praha (sinterovanjem)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AutoNum type="arabicPeriod" startAt="2"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None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None/>
            </a:pPr>
            <a:endParaRPr lang="sr-Latn-C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dirty="0" smtClean="0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822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 smtClean="0">
                <a:latin typeface="+mn-lt"/>
              </a:rPr>
              <a:t>Livenje </a:t>
            </a:r>
            <a:r>
              <a:rPr lang="sr-Latn-CS" sz="3200" b="1" dirty="0">
                <a:latin typeface="+mn-lt"/>
              </a:rPr>
              <a:t>sa </a:t>
            </a:r>
            <a:r>
              <a:rPr lang="sr-Latn-CS" sz="3200" b="1" dirty="0" smtClean="0">
                <a:latin typeface="+mn-lt"/>
              </a:rPr>
              <a:t>umešavanjem</a:t>
            </a:r>
            <a:endParaRPr lang="sr-Latn-CS" sz="32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</a:t>
            </a:r>
            <a:endParaRPr lang="sr-Latn-CS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pod pritiskom:	1. gasno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2. 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3. indirektno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b="1" smtClean="0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33528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sa umešavanjem 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niti i čestica:</a:t>
            </a: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jednostavan i jeftin proces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mešanje je potrebno za za dobijanje jednake distribucije </a:t>
            </a:r>
            <a:r>
              <a:rPr lang="sr-Latn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niti</a:t>
            </a: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67200" y="3152775"/>
            <a:ext cx="4876800" cy="3476625"/>
            <a:chOff x="4038600" y="2819400"/>
            <a:chExt cx="4876800" cy="3476625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3048000"/>
              <a:ext cx="428625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17526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Ubacivanje </a:t>
              </a:r>
              <a:endParaRPr lang="sr-Latn-CS" b="1" dirty="0" smtClean="0">
                <a:latin typeface="Calibri" pitchFamily="34" charset="0"/>
              </a:endParaRPr>
            </a:p>
            <a:p>
              <a:r>
                <a:rPr lang="sr-Latn-CS" b="1" dirty="0" smtClean="0">
                  <a:latin typeface="Calibri" pitchFamily="34" charset="0"/>
                </a:rPr>
                <a:t>Niti i čestica</a:t>
              </a:r>
            </a:p>
            <a:p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28679" name="TextBox 6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Sud</a:t>
              </a:r>
            </a:p>
          </p:txBody>
        </p:sp>
        <p:sp>
          <p:nvSpPr>
            <p:cNvPr id="28680" name="TextBox 7"/>
            <p:cNvSpPr txBox="1">
              <a:spLocks noChangeArrowheads="1"/>
            </p:cNvSpPr>
            <p:nvPr/>
          </p:nvSpPr>
          <p:spPr bwMode="auto">
            <a:xfrm>
              <a:off x="7162800" y="44196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Grejači</a:t>
              </a:r>
            </a:p>
          </p:txBody>
        </p: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162800" y="4763869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kompozit</a:t>
              </a:r>
            </a:p>
          </p:txBody>
        </p:sp>
        <p:sp>
          <p:nvSpPr>
            <p:cNvPr id="28682" name="TextBox 9"/>
            <p:cNvSpPr txBox="1">
              <a:spLocks noChangeArrowheads="1"/>
            </p:cNvSpPr>
            <p:nvPr/>
          </p:nvSpPr>
          <p:spPr bwMode="auto">
            <a:xfrm>
              <a:off x="7162800" y="51054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Mešač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pod </a:t>
            </a:r>
            <a:r>
              <a:rPr lang="sr-Latn-C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pritiskom</a:t>
            </a:r>
            <a:endParaRPr lang="sr-Latn-C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složeniji i skuplji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proces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minimalna poroznost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dobijanje sitnozrne </a:t>
            </a:r>
            <a:r>
              <a:rPr lang="sr-Latn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strukture</a:t>
            </a: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6375" y="3048000"/>
            <a:ext cx="6473825" cy="3617952"/>
            <a:chOff x="2745828" y="3048000"/>
            <a:chExt cx="6474372" cy="3618170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2"/>
            <a:srcRect l="3340" t="11307" r="3133" b="6714"/>
            <a:stretch>
              <a:fillRect/>
            </a:stretch>
          </p:blipFill>
          <p:spPr bwMode="auto">
            <a:xfrm>
              <a:off x="2745828" y="3048000"/>
              <a:ext cx="647437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1524000" cy="646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</a:t>
              </a:r>
              <a:r>
                <a:rPr lang="sr-Latn-CS" b="1" dirty="0" smtClean="0">
                  <a:latin typeface="Calibri" pitchFamily="34" charset="0"/>
                </a:rPr>
                <a:t>metal+čestice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6096000" y="3288268"/>
              <a:ext cx="2209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>
                  <a:latin typeface="Calibri" pitchFamily="34" charset="0"/>
                </a:rPr>
                <a:t>Azot pod pritiskom</a:t>
              </a: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3276600" y="6019800"/>
              <a:ext cx="1524000" cy="646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 dirty="0">
                  <a:latin typeface="Calibri" pitchFamily="34" charset="0"/>
                </a:rPr>
                <a:t>Presovane </a:t>
              </a:r>
              <a:r>
                <a:rPr lang="sr-Latn-CS" b="1" dirty="0" smtClean="0">
                  <a:latin typeface="Calibri" pitchFamily="34" charset="0"/>
                </a:rPr>
                <a:t>niti(+čestice)</a:t>
              </a: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6172200" y="6019800"/>
              <a:ext cx="2362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</p:grp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228600" y="3810000"/>
            <a:ext cx="2133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latin typeface="Calibri" pitchFamily="34" charset="0"/>
              </a:rPr>
              <a:t>Gasno livenje pod pritiskom:</a:t>
            </a:r>
          </a:p>
          <a:p>
            <a:endParaRPr lang="sr-Latn-C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2400" b="1">
                <a:latin typeface="Calibri" pitchFamily="34" charset="0"/>
              </a:rPr>
              <a:t>Pogodno za velike radne predmete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85800"/>
            <a:ext cx="3124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Direktno livenje </a:t>
            </a:r>
            <a:r>
              <a:rPr lang="sr-Latn-CS" sz="2800" b="1" dirty="0" smtClean="0">
                <a:latin typeface="+mn-lt"/>
              </a:rPr>
              <a:t>pod pritiskom</a:t>
            </a:r>
            <a:r>
              <a:rPr lang="sr-Latn-CS" sz="2800" b="1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potreban tačan proračun zapremine za popunu kalupa jer nema ulivnog sistema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3200400"/>
            <a:ext cx="6553200" cy="3657600"/>
            <a:chOff x="2819400" y="0"/>
            <a:chExt cx="6019800" cy="3205163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/>
            <a:srcRect t="9509"/>
            <a:stretch>
              <a:fillRect/>
            </a:stretch>
          </p:blipFill>
          <p:spPr bwMode="auto">
            <a:xfrm>
              <a:off x="3772262" y="304800"/>
              <a:ext cx="4990738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Box 15"/>
            <p:cNvSpPr txBox="1">
              <a:spLocks noChangeArrowheads="1"/>
            </p:cNvSpPr>
            <p:nvPr/>
          </p:nvSpPr>
          <p:spPr bwMode="auto">
            <a:xfrm>
              <a:off x="7086600" y="23622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sto</a:t>
              </a:r>
            </a:p>
            <a:p>
              <a:r>
                <a:rPr lang="sr-Latn-CS" b="1">
                  <a:latin typeface="Calibri" pitchFamily="34" charset="0"/>
                </a:rPr>
                <a:t>Osnovna ploča</a:t>
              </a:r>
            </a:p>
          </p:txBody>
        </p:sp>
        <p:sp>
          <p:nvSpPr>
            <p:cNvPr id="30726" name="TextBox 16"/>
            <p:cNvSpPr txBox="1">
              <a:spLocks noChangeArrowheads="1"/>
            </p:cNvSpPr>
            <p:nvPr/>
          </p:nvSpPr>
          <p:spPr bwMode="auto">
            <a:xfrm>
              <a:off x="3810000" y="2438400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Izbacivač</a:t>
              </a:r>
            </a:p>
          </p:txBody>
        </p:sp>
        <p:sp>
          <p:nvSpPr>
            <p:cNvPr id="30727" name="TextBox 17"/>
            <p:cNvSpPr txBox="1">
              <a:spLocks noChangeArrowheads="1"/>
            </p:cNvSpPr>
            <p:nvPr/>
          </p:nvSpPr>
          <p:spPr bwMode="auto">
            <a:xfrm>
              <a:off x="7162800" y="9260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</a:t>
              </a:r>
            </a:p>
          </p:txBody>
        </p:sp>
        <p:sp>
          <p:nvSpPr>
            <p:cNvPr id="30728" name="TextBox 18"/>
            <p:cNvSpPr txBox="1">
              <a:spLocks noChangeArrowheads="1"/>
            </p:cNvSpPr>
            <p:nvPr/>
          </p:nvSpPr>
          <p:spPr bwMode="auto">
            <a:xfrm>
              <a:off x="7162800" y="6212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Kalup</a:t>
              </a:r>
            </a:p>
          </p:txBody>
        </p:sp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7162800" y="3048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Pritiskivač     </a:t>
              </a:r>
            </a:p>
          </p:txBody>
        </p:sp>
        <p:sp>
          <p:nvSpPr>
            <p:cNvPr id="30730" name="TextBox 20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1981200" cy="809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</a:t>
              </a:r>
              <a:r>
                <a:rPr lang="sr-Latn-CS" b="1" dirty="0" smtClean="0">
                  <a:latin typeface="Calibri" pitchFamily="34" charset="0"/>
                </a:rPr>
                <a:t>metal+čestice</a:t>
              </a:r>
              <a:endParaRPr lang="sr-Latn-CS" b="1" dirty="0">
                <a:latin typeface="Calibri" pitchFamily="34" charset="0"/>
              </a:endParaRPr>
            </a:p>
            <a:p>
              <a:pPr algn="r"/>
              <a:r>
                <a:rPr lang="sr-Latn-CS" b="1" dirty="0">
                  <a:latin typeface="Calibri" pitchFamily="34" charset="0"/>
                </a:rPr>
                <a:t>Presovane </a:t>
              </a:r>
              <a:r>
                <a:rPr lang="sr-Latn-CS" b="1" dirty="0" smtClean="0">
                  <a:latin typeface="Calibri" pitchFamily="34" charset="0"/>
                </a:rPr>
                <a:t>niti (+čestice)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30731" name="TextBox 21"/>
            <p:cNvSpPr txBox="1">
              <a:spLocks noChangeArrowheads="1"/>
            </p:cNvSpPr>
            <p:nvPr/>
          </p:nvSpPr>
          <p:spPr bwMode="auto">
            <a:xfrm>
              <a:off x="4495800" y="0"/>
              <a:ext cx="1066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Dejstvo pritiska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28956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 smtClean="0">
                <a:latin typeface="+mn-lt"/>
              </a:rPr>
              <a:t>Indirektno </a:t>
            </a:r>
            <a:r>
              <a:rPr lang="sr-Latn-CS" sz="2800" b="1" dirty="0">
                <a:latin typeface="+mn-lt"/>
              </a:rPr>
              <a:t>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protok je kontrolisan kroz ulivni </a:t>
            </a:r>
            <a:r>
              <a:rPr lang="sr-Latn-CS" sz="2400" b="1" dirty="0" smtClean="0">
                <a:latin typeface="+mn-lt"/>
              </a:rPr>
              <a:t>sistem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>
                <a:latin typeface="+mn-lt"/>
              </a:rPr>
              <a:t>pogodno za manje radne predmete složenije konguracije</a:t>
            </a:r>
            <a:endParaRPr lang="sr-Latn-CS" sz="2400" b="1" dirty="0">
              <a:latin typeface="+mn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2133600"/>
            <a:ext cx="5105400" cy="4103688"/>
            <a:chOff x="4114800" y="3212068"/>
            <a:chExt cx="4419600" cy="3645932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2"/>
            <a:srcRect t="6430"/>
            <a:stretch>
              <a:fillRect/>
            </a:stretch>
          </p:blipFill>
          <p:spPr bwMode="auto">
            <a:xfrm>
              <a:off x="4114800" y="3276600"/>
              <a:ext cx="4191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05600" y="3212068"/>
              <a:ext cx="1828800" cy="3177064"/>
              <a:chOff x="6705600" y="3212068"/>
              <a:chExt cx="1828800" cy="3177064"/>
            </a:xfrm>
          </p:grpSpPr>
          <p:sp>
            <p:nvSpPr>
              <p:cNvPr id="31750" name="TextBox 6"/>
              <p:cNvSpPr txBox="1">
                <a:spLocks noChangeArrowheads="1"/>
              </p:cNvSpPr>
              <p:nvPr/>
            </p:nvSpPr>
            <p:spPr bwMode="auto">
              <a:xfrm>
                <a:off x="6705600" y="60198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Klip</a:t>
                </a:r>
              </a:p>
            </p:txBody>
          </p:sp>
          <p:sp>
            <p:nvSpPr>
              <p:cNvPr id="31751" name="TextBox 7"/>
              <p:cNvSpPr txBox="1">
                <a:spLocks noChangeArrowheads="1"/>
              </p:cNvSpPr>
              <p:nvPr/>
            </p:nvSpPr>
            <p:spPr bwMode="auto">
              <a:xfrm>
                <a:off x="6705600" y="5486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Cilindar</a:t>
                </a:r>
              </a:p>
              <a:p>
                <a:endParaRPr lang="sr-Latn-CS" b="1">
                  <a:latin typeface="Calibri" pitchFamily="34" charset="0"/>
                </a:endParaRPr>
              </a:p>
            </p:txBody>
          </p: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>
                <a:off x="6781800" y="41910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Kalup</a:t>
                </a:r>
              </a:p>
            </p:txBody>
          </p:sp>
          <p:sp>
            <p:nvSpPr>
              <p:cNvPr id="31753" name="TextBox 9"/>
              <p:cNvSpPr txBox="1">
                <a:spLocks noChangeArrowheads="1"/>
              </p:cNvSpPr>
              <p:nvPr/>
            </p:nvSpPr>
            <p:spPr bwMode="auto">
              <a:xfrm>
                <a:off x="6781800" y="38216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Odlivci</a:t>
                </a:r>
              </a:p>
            </p:txBody>
          </p:sp>
          <p:sp>
            <p:nvSpPr>
              <p:cNvPr id="31754" name="TextBox 10"/>
              <p:cNvSpPr txBox="1">
                <a:spLocks noChangeArrowheads="1"/>
              </p:cNvSpPr>
              <p:nvPr/>
            </p:nvSpPr>
            <p:spPr bwMode="auto">
              <a:xfrm>
                <a:off x="6781800" y="32120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Jezgra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6781800" y="4724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Usmeravanje tečnog metala</a:t>
                </a: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sr-Latn-CS" b="1" dirty="0" smtClean="0"/>
              <a:t>Klasično livenje pod pritiskom (brizganje ili ekstruzija):</a:t>
            </a:r>
            <a:endParaRPr lang="sr-Latn-CS" b="1" dirty="0"/>
          </a:p>
        </p:txBody>
      </p:sp>
      <p:grpSp>
        <p:nvGrpSpPr>
          <p:cNvPr id="2" name="Group 21"/>
          <p:cNvGrpSpPr/>
          <p:nvPr/>
        </p:nvGrpSpPr>
        <p:grpSpPr>
          <a:xfrm>
            <a:off x="990600" y="3316069"/>
            <a:ext cx="7010400" cy="2932331"/>
            <a:chOff x="990600" y="2971800"/>
            <a:chExt cx="7010400" cy="2932331"/>
          </a:xfrm>
        </p:grpSpPr>
        <p:grpSp>
          <p:nvGrpSpPr>
            <p:cNvPr id="4" name="Group 3"/>
            <p:cNvGrpSpPr/>
            <p:nvPr/>
          </p:nvGrpSpPr>
          <p:grpSpPr>
            <a:xfrm>
              <a:off x="990600" y="2971800"/>
              <a:ext cx="7010400" cy="2932331"/>
              <a:chOff x="762000" y="3505200"/>
              <a:chExt cx="7010400" cy="293233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76400" y="3505200"/>
                <a:ext cx="5519738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" name="Group 15"/>
              <p:cNvGrpSpPr/>
              <p:nvPr/>
            </p:nvGrpSpPr>
            <p:grpSpPr>
              <a:xfrm>
                <a:off x="762000" y="3657600"/>
                <a:ext cx="7010400" cy="2779931"/>
                <a:chOff x="762000" y="3657600"/>
                <a:chExt cx="7010400" cy="277993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953000" y="3657600"/>
                  <a:ext cx="1752600" cy="381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Kalup</a:t>
                  </a:r>
                  <a:endParaRPr lang="sr-Latn-CS" b="1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477000" y="4572000"/>
                  <a:ext cx="1295400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sr-Latn-CS" b="1" dirty="0" smtClean="0"/>
                </a:p>
                <a:p>
                  <a:pPr algn="ctr"/>
                  <a:r>
                    <a:rPr lang="sr-Latn-CS" b="1" dirty="0" smtClean="0"/>
                    <a:t>Izbijači</a:t>
                  </a:r>
                </a:p>
                <a:p>
                  <a:pPr algn="ctr"/>
                  <a:endParaRPr lang="sr-Latn-C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410200" y="59436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Dizna</a:t>
                  </a:r>
                  <a:endParaRPr lang="sr-Latn-CS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62400" y="43434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Levak</a:t>
                  </a:r>
                  <a:endParaRPr lang="sr-Latn-CS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62000" y="4343400"/>
                  <a:ext cx="16764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Polimerne granule+vlakna</a:t>
                  </a:r>
                  <a:endParaRPr lang="sr-Latn-CS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048000" y="5943600"/>
                  <a:ext cx="6858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Vijak</a:t>
                  </a:r>
                  <a:endParaRPr lang="sr-Latn-CS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495800" y="5638800"/>
                  <a:ext cx="914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Konus</a:t>
                  </a:r>
                  <a:endParaRPr lang="sr-Latn-CS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62400" y="5943600"/>
                  <a:ext cx="914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Cilindar</a:t>
                  </a:r>
                  <a:endParaRPr lang="sr-Latn-CS" b="1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876800" y="5943600"/>
                  <a:ext cx="533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600200" y="5791200"/>
                  <a:ext cx="13716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Obrtno kretanje</a:t>
                  </a:r>
                  <a:endParaRPr lang="sr-Latn-CS" b="1" dirty="0"/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990600" y="3124200"/>
              <a:ext cx="46482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3124200" y="3581400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3048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Tečni metal + niti+čestice</a:t>
              </a:r>
              <a:endParaRPr lang="sr-Latn-C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6200" y="49530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Obezbeđeno je usmeravanje niti prolaskom kroz diznu, čime se postižu željene mehaničke karakteristike u određenom pravcu.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41148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Sinterovanje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5000" y="4495800"/>
            <a:ext cx="5638800" cy="2590800"/>
            <a:chOff x="2743200" y="1295400"/>
            <a:chExt cx="3352800" cy="146691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 l="1781" t="19379" r="3973" b="27034"/>
            <a:stretch>
              <a:fillRect/>
            </a:stretch>
          </p:blipFill>
          <p:spPr bwMode="auto">
            <a:xfrm>
              <a:off x="2819400" y="1295400"/>
              <a:ext cx="3276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čestice</a:t>
              </a:r>
            </a:p>
          </p:txBody>
        </p:sp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41148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pore</a:t>
              </a:r>
            </a:p>
          </p:txBody>
        </p:sp>
      </p:grpSp>
      <p:sp>
        <p:nvSpPr>
          <p:cNvPr id="32772" name="TextBox 14"/>
          <p:cNvSpPr txBox="1">
            <a:spLocks noChangeArrowheads="1"/>
          </p:cNvSpPr>
          <p:nvPr/>
        </p:nvSpPr>
        <p:spPr bwMode="auto">
          <a:xfrm>
            <a:off x="609600" y="1447800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Konvencionalno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Izostatičko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Sinterovanje istiskivanjem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524000"/>
            <a:ext cx="6248400" cy="5181600"/>
            <a:chOff x="-533400" y="2286000"/>
            <a:chExt cx="4722628" cy="4305300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2"/>
            <a:srcRect l="13100" t="12483" r="13100" b="4759"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donji žig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  <p:sp>
          <p:nvSpPr>
            <p:cNvPr id="33800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141228" cy="30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sinterovanje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04800"/>
            <a:ext cx="457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Konvencionalno sinterovanje: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jednostavan proces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neravnomeran pritisak i raspored poroznosti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663575"/>
            <a:ext cx="3048000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Izostatičko sinterovanje (HIP-hot isostatic pressing):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Ravnomerno dejstvo pritiska sa svih strana i ravnomerna poroznost proizvoda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92550" y="2743200"/>
            <a:ext cx="4870450" cy="3581400"/>
            <a:chOff x="3892923" y="2743200"/>
            <a:chExt cx="4870077" cy="35814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 l="10336" t="17877" r="9044" b="6145"/>
            <a:stretch>
              <a:fillRect/>
            </a:stretch>
          </p:blipFill>
          <p:spPr bwMode="auto">
            <a:xfrm>
              <a:off x="3892923" y="2743200"/>
              <a:ext cx="4108077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9050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Argon pod pritiskom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6934200" y="4484132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predmet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3" name="TextBox 8"/>
            <p:cNvSpPr txBox="1">
              <a:spLocks noChangeArrowheads="1"/>
            </p:cNvSpPr>
            <p:nvPr/>
          </p:nvSpPr>
          <p:spPr bwMode="auto">
            <a:xfrm>
              <a:off x="7010400" y="5040868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Čelični lim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7010400" y="5602069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 komora</a:t>
              </a:r>
            </a:p>
          </p:txBody>
        </p:sp>
        <p:sp>
          <p:nvSpPr>
            <p:cNvPr id="34825" name="TextBox 21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Pritisak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sr-Latn-CS" dirty="0" smtClean="0"/>
              <a:t>Laminatni kompozitni materijali imaju  višeslojnu strukturu.</a:t>
            </a:r>
          </a:p>
          <a:p>
            <a:r>
              <a:rPr lang="sr-Latn-CS" dirty="0" smtClean="0"/>
              <a:t>Primenom laminatnih kompozitnih materijala se postižu sledeće osobine: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Krutost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Zatezne karakteristike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Otpornost na habanje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Koroziona postojanost...</a:t>
            </a:r>
          </a:p>
          <a:p>
            <a:pPr marL="514350" indent="-514350">
              <a:buAutoNum type="arabicPeriod"/>
            </a:pP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24200" y="2362200"/>
            <a:ext cx="5791200" cy="4270375"/>
            <a:chOff x="3429000" y="2782669"/>
            <a:chExt cx="5334000" cy="4001852"/>
          </a:xfrm>
        </p:grpSpPr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2"/>
            <a:srcRect l="3383" t="13232" r="1903" b="5206"/>
            <a:stretch>
              <a:fillRect/>
            </a:stretch>
          </p:blipFill>
          <p:spPr bwMode="auto">
            <a:xfrm>
              <a:off x="3962400" y="2819400"/>
              <a:ext cx="4724400" cy="39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505200" y="2782669"/>
              <a:ext cx="15240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Istosmerno istiskivanje</a:t>
              </a:r>
            </a:p>
          </p:txBody>
        </p:sp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18288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Suprotnosmerno istiskivanje</a:t>
              </a:r>
            </a:p>
          </p:txBody>
        </p:sp>
        <p:sp>
          <p:nvSpPr>
            <p:cNvPr id="35847" name="TextBox 7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1828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8077200" y="3516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Klip</a:t>
              </a:r>
            </a:p>
          </p:txBody>
        </p:sp>
        <p:sp>
          <p:nvSpPr>
            <p:cNvPr id="35849" name="TextBox 9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1143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533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Žig</a:t>
              </a: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"/>
            <a:ext cx="358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Sinterovanje istiskivanjem: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pogodno za specifične oblike radnih predmeta (izduženi oblik)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Legura magnezijuma ojačana česticama i nitima</a:t>
            </a:r>
            <a:endParaRPr lang="sr-Latn-C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629" y="2514600"/>
            <a:ext cx="5320976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267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Čestice SiC</a:t>
            </a:r>
            <a:endParaRPr lang="sr-Latn-C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Niti C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7916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Metalna osnova – legura Mg</a:t>
            </a:r>
            <a:endParaRPr lang="sr-Latn-CS" b="1" dirty="0"/>
          </a:p>
        </p:txBody>
      </p:sp>
      <p:sp>
        <p:nvSpPr>
          <p:cNvPr id="9" name="Right Arrow 8"/>
          <p:cNvSpPr/>
          <p:nvPr/>
        </p:nvSpPr>
        <p:spPr>
          <a:xfrm>
            <a:off x="304800" y="3048000"/>
            <a:ext cx="16002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ight Arrow 9"/>
          <p:cNvSpPr/>
          <p:nvPr/>
        </p:nvSpPr>
        <p:spPr>
          <a:xfrm>
            <a:off x="304800" y="5181600"/>
            <a:ext cx="30480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10800000">
            <a:off x="5791200" y="5715000"/>
            <a:ext cx="24384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000" b="1" dirty="0" smtClean="0">
                <a:solidFill>
                  <a:schemeClr val="tx2"/>
                </a:solidFill>
              </a:rPr>
              <a:t>Pitanja iz kombinovanih kompozitnih materijala</a:t>
            </a:r>
            <a:endParaRPr lang="sr-Latn-C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1. Šta se dobija kombinovanim ojačavanjem (vlaknima i disperziono)?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2. Dobijanje kompozitnih materijala ojačanih nitima?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3. Nacrtati mikrosturkturu kombinovano ojačane legure magnezijuma.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5562600" cy="1143000"/>
          </a:xfrm>
        </p:spPr>
        <p:txBody>
          <a:bodyPr>
            <a:noAutofit/>
          </a:bodyPr>
          <a:lstStyle/>
          <a:p>
            <a:pPr algn="l"/>
            <a:r>
              <a:rPr lang="sr-Latn-CS" sz="2600" b="1" dirty="0" smtClean="0"/>
              <a:t>(</a:t>
            </a:r>
            <a:r>
              <a:rPr lang="en-US" sz="2600" b="1" dirty="0" err="1" smtClean="0"/>
              <a:t>Navarivanje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metalizacija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nanošenje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prevlaka</a:t>
            </a:r>
            <a:r>
              <a:rPr lang="sr-Latn-CS" sz="2600" b="1" dirty="0" smtClean="0"/>
              <a:t>Prevlake</a:t>
            </a:r>
            <a:r>
              <a:rPr lang="sr-Latn-CS" sz="2600" dirty="0" smtClean="0"/>
              <a:t> </a:t>
            </a:r>
            <a:r>
              <a:rPr lang="sr-Latn-CS" sz="2600" dirty="0" smtClean="0"/>
              <a:t>– na osnovu nanet zaštitni ili antifrikcioni sloj </a:t>
            </a:r>
            <a:r>
              <a:rPr lang="sr-Latn-CS" sz="2600" dirty="0" smtClean="0"/>
              <a:t>nano</a:t>
            </a:r>
            <a:r>
              <a:rPr lang="en-US" sz="2600" dirty="0" smtClean="0"/>
              <a:t>,</a:t>
            </a:r>
            <a:r>
              <a:rPr lang="sr-Latn-CS" sz="2600" dirty="0" smtClean="0"/>
              <a:t> </a:t>
            </a:r>
            <a:r>
              <a:rPr lang="sr-Latn-CS" sz="2600" dirty="0" smtClean="0"/>
              <a:t>mikronske </a:t>
            </a:r>
            <a:r>
              <a:rPr lang="en-US" sz="2600" dirty="0" err="1" smtClean="0"/>
              <a:t>ili</a:t>
            </a:r>
            <a:r>
              <a:rPr lang="en-US" sz="2600" dirty="0" smtClean="0"/>
              <a:t> </a:t>
            </a:r>
            <a:r>
              <a:rPr lang="en-US" sz="2600" dirty="0" err="1" smtClean="0"/>
              <a:t>milimetarske</a:t>
            </a:r>
            <a:r>
              <a:rPr lang="en-US" sz="2600" dirty="0" smtClean="0"/>
              <a:t> </a:t>
            </a:r>
            <a:r>
              <a:rPr lang="sr-Latn-CS" sz="2600" dirty="0" smtClean="0"/>
              <a:t>debljine</a:t>
            </a:r>
            <a:r>
              <a:rPr lang="sr-Latn-CS" sz="2600" dirty="0" smtClean="0"/>
              <a:t>.)</a:t>
            </a:r>
            <a:endParaRPr lang="sr-Latn-C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4290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Sendvič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spoj dva ili više posebno dobijena materijala u obliku kvazi-dvodimenzionalne</a:t>
            </a:r>
            <a:r>
              <a:rPr kumimoji="0" lang="sr-Latn-C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ili trodimenzionalne strukture.</a:t>
            </a:r>
            <a:endParaRPr kumimoji="0" lang="sr-Latn-C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4267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sr-Latn-CS" sz="2600" b="1" dirty="0" smtClean="0">
                <a:latin typeface="+mj-lt"/>
                <a:ea typeface="+mj-ea"/>
                <a:cs typeface="+mj-cs"/>
              </a:rPr>
              <a:t>Konvencionalni laminati </a:t>
            </a:r>
            <a:r>
              <a:rPr lang="sr-Latn-CS" sz="2600" dirty="0" smtClean="0">
                <a:latin typeface="+mj-lt"/>
                <a:ea typeface="+mj-ea"/>
                <a:cs typeface="+mj-cs"/>
              </a:rPr>
              <a:t>– s</a:t>
            </a:r>
            <a:r>
              <a:rPr lang="sr-Latn-CS" sz="2600" dirty="0" smtClean="0"/>
              <a:t>poj dva ili više posebno dobijena materijala u obliku kvazi-dvodimenzionalne strukture.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0463"/>
          <a:stretch>
            <a:fillRect/>
          </a:stretch>
        </p:blipFill>
        <p:spPr bwMode="auto">
          <a:xfrm>
            <a:off x="4610100" y="457200"/>
            <a:ext cx="4457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3636" t="6571" r="12182" b="8857"/>
          <a:stretch>
            <a:fillRect/>
          </a:stretch>
        </p:blipFill>
        <p:spPr bwMode="auto">
          <a:xfrm>
            <a:off x="5733535" y="4343400"/>
            <a:ext cx="3210697" cy="23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686050"/>
            <a:ext cx="157734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16258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 smtClean="0"/>
              <a:t>Vrste laminata:</a:t>
            </a:r>
            <a:endParaRPr lang="sr-Latn-C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Dobijanje laminatnih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Postupci dobijanja (spajanja):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1. Izvlačenje</a:t>
            </a:r>
          </a:p>
          <a:p>
            <a:pPr>
              <a:buNone/>
            </a:pPr>
            <a:r>
              <a:rPr lang="sr-Latn-CS" dirty="0" smtClean="0"/>
              <a:t>2. Valjanje</a:t>
            </a:r>
          </a:p>
          <a:p>
            <a:pPr>
              <a:buNone/>
            </a:pPr>
            <a:r>
              <a:rPr lang="sr-Latn-CS" dirty="0" smtClean="0"/>
              <a:t>3. Zavarivanje</a:t>
            </a:r>
          </a:p>
          <a:p>
            <a:pPr>
              <a:buNone/>
            </a:pPr>
            <a:r>
              <a:rPr lang="sr-Latn-CS" dirty="0" smtClean="0"/>
              <a:t>4. Lepljenje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Izvlačenje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 dobijanje presvučenih žica i cevi.</a:t>
            </a:r>
          </a:p>
          <a:p>
            <a:r>
              <a:rPr lang="sr-Latn-CS" dirty="0" smtClean="0"/>
              <a:t>Žica se izvlači kroz alat gde se unosi materijal prevlake ili omotača u istopljenom ili viskoznom stanju.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04" t="2439" r="2159" b="26833"/>
          <a:stretch>
            <a:fillRect/>
          </a:stretch>
        </p:blipFill>
        <p:spPr bwMode="auto">
          <a:xfrm>
            <a:off x="1828800" y="3810000"/>
            <a:ext cx="5817476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Valjanje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Spajanje dva ili više limova/ploča metala: čelik+čelik, čelik+legura Ti...</a:t>
            </a:r>
          </a:p>
          <a:p>
            <a:r>
              <a:rPr lang="sr-Latn-CS" dirty="0" smtClean="0"/>
              <a:t>U pojedinim slučajevima se dobijeni materijal termički obrađuje (istim režimima dve ili tri različite vrste čelika).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52600" y="4191000"/>
            <a:ext cx="6553200" cy="2133600"/>
            <a:chOff x="1752600" y="4191000"/>
            <a:chExt cx="6553200" cy="2133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t="51948"/>
            <a:stretch>
              <a:fillRect/>
            </a:stretch>
          </p:blipFill>
          <p:spPr bwMode="auto">
            <a:xfrm>
              <a:off x="1752600" y="4495800"/>
              <a:ext cx="5766486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752600" y="5562600"/>
              <a:ext cx="2209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Laminatni kompozitni materijal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81800" y="41910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Valjci</a:t>
              </a:r>
            </a:p>
            <a:p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1800" y="54864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Valjci</a:t>
              </a:r>
            </a:p>
            <a:p>
              <a:endParaRPr lang="sr-Latn-C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5867400"/>
              <a:ext cx="2286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sr-Latn-CS" dirty="0" smtClean="0"/>
              <a:t>Naročito važna tehnologija eksplozivnog zavarivanja.</a:t>
            </a:r>
          </a:p>
          <a:p>
            <a:r>
              <a:rPr lang="sr-Latn-CS" dirty="0" smtClean="0"/>
              <a:t>Primenjuje se tamo gde je nemoguće spojiti materijale valjanjem.</a:t>
            </a:r>
            <a:endParaRPr lang="sr-Latn-C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3429000"/>
            <a:ext cx="6096000" cy="3237131"/>
            <a:chOff x="1676400" y="3429000"/>
            <a:chExt cx="6096000" cy="32371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6509" y="3657600"/>
              <a:ext cx="5455227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352800" y="3429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detonator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0" y="3733800"/>
              <a:ext cx="228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e</a:t>
              </a:r>
              <a:r>
                <a:rPr lang="sr-Latn-CS" b="1" dirty="0" smtClean="0"/>
                <a:t>ksploziv                  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3600" y="43434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razmak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4191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komponente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4800600"/>
              <a:ext cx="1828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eksplozija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60198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m</a:t>
              </a:r>
              <a:r>
                <a:rPr lang="sr-Latn-CS" b="1" dirty="0" smtClean="0"/>
                <a:t>laz tečnog metala</a:t>
              </a:r>
              <a:endParaRPr lang="sr-Latn-CS" b="1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Lepljenje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Spajanje dve komponente trećom komponentom koja – lepkom.</a:t>
            </a:r>
          </a:p>
          <a:p>
            <a:r>
              <a:rPr lang="sr-Latn-CS" sz="2400" dirty="0" smtClean="0"/>
              <a:t>Očvršćavanjem lepka dolazi do stvaranja hemijske veze komponenti sa lepkom.</a:t>
            </a:r>
          </a:p>
          <a:p>
            <a:r>
              <a:rPr lang="sr-Latn-CS" sz="2400" dirty="0" smtClean="0"/>
              <a:t>Pogodno za tanke komponente različitih tipova.</a:t>
            </a:r>
            <a:endParaRPr lang="sr-Latn-C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62200" y="3962400"/>
            <a:ext cx="5638800" cy="1676400"/>
            <a:chOff x="2362200" y="3962400"/>
            <a:chExt cx="5638800" cy="1676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l="3232" t="21456" r="25657" b="11111"/>
            <a:stretch>
              <a:fillRect/>
            </a:stretch>
          </p:blipFill>
          <p:spPr bwMode="auto">
            <a:xfrm>
              <a:off x="2362200" y="3962400"/>
              <a:ext cx="3352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590800" y="4191000"/>
              <a:ext cx="20574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Komponenta 1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5181600"/>
              <a:ext cx="2057400" cy="3693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Komponenta 2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4724400"/>
              <a:ext cx="1295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Lepak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44958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Granični </a:t>
              </a:r>
            </a:p>
            <a:p>
              <a:r>
                <a:rPr lang="sr-Latn-CS" b="1" dirty="0" smtClean="0"/>
                <a:t>slojevi</a:t>
              </a:r>
              <a:endParaRPr lang="sr-Latn-CS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926</Words>
  <Application>Microsoft Office PowerPoint</Application>
  <PresentationFormat>On-screen Show (4:3)</PresentationFormat>
  <Paragraphs>242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Laminatni kompozitni materijali </vt:lpstr>
      <vt:lpstr>Podela kompozitnih materijala</vt:lpstr>
      <vt:lpstr>Slide 3</vt:lpstr>
      <vt:lpstr>(Navarivanje, metalizacija, nanošenje prevlakaPrevlake – na osnovu nanet zaštitni ili antifrikcioni sloj nano, mikronske ili milimetarske debljine.)</vt:lpstr>
      <vt:lpstr>Dobijanje laminatnih kompozitnih materijala</vt:lpstr>
      <vt:lpstr>Izvlačenje</vt:lpstr>
      <vt:lpstr>Valjanje</vt:lpstr>
      <vt:lpstr>Zavarivanje</vt:lpstr>
      <vt:lpstr>Lepljenje</vt:lpstr>
      <vt:lpstr>Primena</vt:lpstr>
      <vt:lpstr>Avio - industrija</vt:lpstr>
      <vt:lpstr>Namenska industrija</vt:lpstr>
      <vt:lpstr>Drvna industrija</vt:lpstr>
      <vt:lpstr>Sportska oprema,  lov</vt:lpstr>
      <vt:lpstr>Tehnologija pakovanja</vt:lpstr>
      <vt:lpstr>Pitanja iz laminatnih kompozitnih materijala</vt:lpstr>
      <vt:lpstr>Kombinovani kompozitni materijali </vt:lpstr>
      <vt:lpstr>Podela kompozitnih materijala</vt:lpstr>
      <vt:lpstr>Slide 19</vt:lpstr>
      <vt:lpstr>Dobijanje kombinovanih kompozitnih materijala</vt:lpstr>
      <vt:lpstr>Livenje kompozitnih materijala</vt:lpstr>
      <vt:lpstr>Livenje kompozitnih materijala</vt:lpstr>
      <vt:lpstr>Slide 23</vt:lpstr>
      <vt:lpstr>Slide 24</vt:lpstr>
      <vt:lpstr>Slide 25</vt:lpstr>
      <vt:lpstr>Slide 26</vt:lpstr>
      <vt:lpstr>Sinterovanje</vt:lpstr>
      <vt:lpstr>Slide 28</vt:lpstr>
      <vt:lpstr>Slide 29</vt:lpstr>
      <vt:lpstr>Slide 30</vt:lpstr>
      <vt:lpstr>Legura magnezijuma ojačana česticama i nitima</vt:lpstr>
      <vt:lpstr>Pitanja iz kombinovanih kompozitnih materijala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Laminatni kompozitni materijali </dc:title>
  <dc:creator>Korisnik</dc:creator>
  <cp:lastModifiedBy>sebastijan</cp:lastModifiedBy>
  <cp:revision>24</cp:revision>
  <dcterms:created xsi:type="dcterms:W3CDTF">2011-05-20T13:26:18Z</dcterms:created>
  <dcterms:modified xsi:type="dcterms:W3CDTF">2013-06-03T10:31:42Z</dcterms:modified>
</cp:coreProperties>
</file>